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9" r:id="rId3"/>
    <p:sldId id="28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0" r:id="rId13"/>
    <p:sldId id="275" r:id="rId14"/>
    <p:sldId id="274" r:id="rId15"/>
    <p:sldId id="272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68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9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E6F7F-1460-426F-8E1E-9CB5E55A91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5E64-0496-4559-848D-4F8BE90B9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-7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B42CF64-E59A-4456-992C-CA6AEC91C7F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DEDFA8E-C3D2-4C90-BCB3-7C8D9C60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373216"/>
            <a:ext cx="3816424" cy="936104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026" name="Picture 2" descr="E:\Мои документы\Ольга\викторина по молодому избирателю\картинки\425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3071810"/>
            <a:ext cx="5328592" cy="2448272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no Pro Smbd SmText" pitchFamily="18" charset="0"/>
              </a:rPr>
              <a:t>День </a:t>
            </a:r>
            <a:br>
              <a:rPr lang="ru-RU" sz="5400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Arno Pro Smbd SmText" pitchFamily="18" charset="0"/>
              </a:rPr>
              <a:t>Молодого избирателя</a:t>
            </a:r>
            <a:endParaRPr lang="ru-RU" sz="5400" dirty="0">
              <a:solidFill>
                <a:srgbClr val="C00000"/>
              </a:solidFill>
              <a:latin typeface="Arno Pro Smbd SmTex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27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24800" cy="54868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8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764704"/>
            <a:ext cx="8643966" cy="580756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Почему </a:t>
            </a:r>
            <a:r>
              <a:rPr lang="ru-RU" sz="4000" b="1" dirty="0">
                <a:solidFill>
                  <a:schemeClr val="bg1"/>
                </a:solidFill>
              </a:rPr>
              <a:t>по закону во время выборов </a:t>
            </a:r>
            <a:r>
              <a:rPr lang="ru-RU" sz="4000" b="1" dirty="0" smtClean="0">
                <a:solidFill>
                  <a:schemeClr val="bg1"/>
                </a:solidFill>
              </a:rPr>
              <a:t>на избирательных </a:t>
            </a:r>
            <a:r>
              <a:rPr lang="ru-RU" sz="4000" b="1" dirty="0">
                <a:solidFill>
                  <a:schemeClr val="bg1"/>
                </a:solidFill>
              </a:rPr>
              <a:t>участках могут находиться независимые наблюдатели?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а) чтобы создать видимость заполнения избирательных участков; 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</a:t>
            </a:r>
            <a:r>
              <a:rPr lang="ru-RU" sz="4000" b="1" dirty="0">
                <a:solidFill>
                  <a:schemeClr val="bg1"/>
                </a:solidFill>
              </a:rPr>
              <a:t>) чтобы помогать членам избирательной комиссии выдавать избирателям бюллетени для голосования; 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</a:t>
            </a:r>
            <a:r>
              <a:rPr lang="ru-RU" sz="4000" b="1" dirty="0">
                <a:solidFill>
                  <a:schemeClr val="bg1"/>
                </a:solidFill>
              </a:rPr>
              <a:t>) чтобы контролировать правильность процедуры выборов, фиксировать нарушения законодательства о выборах</a:t>
            </a:r>
            <a:r>
              <a:rPr lang="ru-RU" sz="4000" dirty="0">
                <a:solidFill>
                  <a:schemeClr val="bg1"/>
                </a:solidFill>
              </a:rPr>
              <a:t>.  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980728"/>
            <a:ext cx="8429684" cy="5377230"/>
          </a:xfrm>
        </p:spPr>
        <p:txBody>
          <a:bodyPr>
            <a:normAutofit fontScale="92500"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 цензы существуют для кандидата в президенты?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а) оседлости, гражданства, возрастной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б) оседлости, возрастной, половой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в) половой, национальный, гражданства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г) </a:t>
            </a:r>
            <a:r>
              <a:rPr lang="ru-RU" sz="4000" b="1" dirty="0">
                <a:solidFill>
                  <a:schemeClr val="bg1"/>
                </a:solidFill>
              </a:rPr>
              <a:t>оседлости, гражданства, </a:t>
            </a:r>
            <a:r>
              <a:rPr lang="ru-RU" sz="4000" b="1" dirty="0" smtClean="0">
                <a:solidFill>
                  <a:schemeClr val="bg1"/>
                </a:solidFill>
              </a:rPr>
              <a:t>возрастной, имущественный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571612"/>
            <a:ext cx="771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Кто в РФ обладает активным избирательным правом?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42918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10</a:t>
            </a:r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3095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00174"/>
            <a:ext cx="8143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Какие избирательные системы используются  на выборах в РФ?</a:t>
            </a: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642918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11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pic>
        <p:nvPicPr>
          <p:cNvPr id="18434" name="Picture 2" descr="http://natpress.net/uploads/posts/2013-02/1361515595_image3663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34"/>
            <a:ext cx="2857520" cy="2857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4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Назовите существующие цензы (возрастные и оседлости) предусмотренные законодательством  при реализации пассивного избирательного права?</a:t>
            </a: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12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714752"/>
            <a:ext cx="2357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 называется процент голосов, дающий основание для получения депутатских мандатов?</a:t>
            </a: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13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pic>
        <p:nvPicPr>
          <p:cNvPr id="16386" name="Picture 2" descr="http://uralpolit.ru/assets/911113a0/images/22/2016/06/42689fe59b9b4578fc60f5e87222f109.png/6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48132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Arial"/>
              </a:rPr>
              <a:t>Как называется нежелание человека участвовать в выборах?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14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pic>
        <p:nvPicPr>
          <p:cNvPr id="15362" name="Picture 2" descr="http://vp43.ru/img/user/799/1409/1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8999"/>
            <a:ext cx="4000528" cy="2295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15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+mj-lt"/>
              </a:rPr>
              <a:t>Какие избирательные бюллетени считаются испорченными? </a:t>
            </a:r>
            <a:endParaRPr lang="ru-RU" sz="4400" b="1" dirty="0">
              <a:latin typeface="+mj-lt"/>
            </a:endParaRPr>
          </a:p>
        </p:txBody>
      </p:sp>
      <p:pic>
        <p:nvPicPr>
          <p:cNvPr id="14338" name="Picture 2" descr="http://vnd12.ru/uploads/posts/2013-09/1380529268_bulle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16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357298"/>
            <a:ext cx="8215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+mj-lt"/>
              </a:rPr>
              <a:t>Как называется церемония вступления Президента РФ в должность? </a:t>
            </a:r>
            <a:endParaRPr lang="ru-RU" sz="4400" b="1" dirty="0">
              <a:latin typeface="+mj-lt"/>
            </a:endParaRP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928934"/>
            <a:ext cx="4143404" cy="28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17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53623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Какой день называют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«днем тишины»?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3546" b="12411"/>
          <a:stretch>
            <a:fillRect/>
          </a:stretch>
        </p:blipFill>
        <p:spPr bwMode="auto">
          <a:xfrm>
            <a:off x="5214942" y="2714620"/>
            <a:ext cx="32205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8868" y="2714620"/>
            <a:ext cx="6245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ВИКТОРИНА</a:t>
            </a:r>
          </a:p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«Знаток права»</a:t>
            </a:r>
            <a:endParaRPr lang="ru-RU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7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18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8286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Голосование граждан по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наиболее важным вопросам государственного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значения</a:t>
            </a:r>
            <a:r>
              <a:rPr lang="ru-RU" sz="4400" b="1" dirty="0" smtClean="0">
                <a:solidFill>
                  <a:schemeClr val="bg1"/>
                </a:solidFill>
              </a:rPr>
              <a:t>!  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3000372"/>
            <a:ext cx="319643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19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142984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Высший законодательный представительный орган власти в том или ином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государстве</a:t>
            </a:r>
            <a:r>
              <a:rPr lang="ru-RU" sz="4400" b="1" dirty="0" smtClean="0">
                <a:solidFill>
                  <a:schemeClr val="bg1"/>
                </a:solidFill>
              </a:rPr>
              <a:t>.  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3552434" cy="278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20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 какой срок  избирается Государственная Дума Российской Федерации, </a:t>
            </a:r>
            <a:r>
              <a:rPr lang="ru-RU" sz="4000" b="1" dirty="0" smtClean="0">
                <a:solidFill>
                  <a:schemeClr val="bg1"/>
                </a:solidFill>
              </a:rPr>
              <a:t>Президент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Российской </a:t>
            </a:r>
            <a:r>
              <a:rPr lang="ru-RU" sz="4000" b="1" dirty="0" smtClean="0">
                <a:solidFill>
                  <a:schemeClr val="bg1"/>
                </a:solidFill>
              </a:rPr>
              <a:t>Федерации?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http://izbirkom.tatarstan.ru/rus/file/news/3761_4886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42900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21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Назовите численность депутатов Государственной Думы.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86058"/>
            <a:ext cx="3841133" cy="278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22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736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Когда начинается предвыборная агитация в СМИ?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 r="5823"/>
          <a:stretch>
            <a:fillRect/>
          </a:stretch>
        </p:blipFill>
        <p:spPr bwMode="auto">
          <a:xfrm>
            <a:off x="4714876" y="2643182"/>
            <a:ext cx="3465422" cy="30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23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85860"/>
            <a:ext cx="8286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По какому принципу размещаются политические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партии в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избирательном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бюллетене?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27447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24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1439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 называется территориальная единица, от которой избираются члены выборных представительных органов?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71942"/>
            <a:ext cx="4357708" cy="260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214422"/>
            <a:ext cx="5000660" cy="1143000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Как вы думаете: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348" y="2214554"/>
            <a:ext cx="7929618" cy="428625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   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Нужны ли  </a:t>
            </a:r>
            <a:r>
              <a:rPr lang="ru-RU" sz="5400" b="1" dirty="0" smtClean="0">
                <a:solidFill>
                  <a:srgbClr val="C00000"/>
                </a:solidFill>
              </a:rPr>
              <a:t>    ВЫБОРЫ?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                 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</a:rPr>
              <a:t>Почему?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3000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ВОПРОС </a:t>
            </a:r>
            <a:r>
              <a:rPr lang="ru-RU" sz="3000" b="1" i="1" dirty="0" smtClean="0">
                <a:solidFill>
                  <a:srgbClr val="C00000"/>
                </a:solidFill>
              </a:rPr>
              <a:t>25</a:t>
            </a:r>
            <a:endParaRPr lang="ru-RU" sz="30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1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83276"/>
          </a:xfrm>
        </p:spPr>
      </p:pic>
    </p:spTree>
    <p:extLst>
      <p:ext uri="{BB962C8B-B14F-4D97-AF65-F5344CB8AC3E}">
        <p14:creationId xmlns="" xmlns:p14="http://schemas.microsoft.com/office/powerpoint/2010/main" val="14821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24800" cy="78581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1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С </a:t>
            </a:r>
            <a:r>
              <a:rPr lang="ru-RU" sz="4800" b="1" dirty="0">
                <a:solidFill>
                  <a:schemeClr val="bg1"/>
                </a:solidFill>
              </a:rPr>
              <a:t>какого возраста гражданин РФ становится избирателем:</a:t>
            </a:r>
          </a:p>
          <a:p>
            <a:pPr>
              <a:buNone/>
            </a:pPr>
            <a:r>
              <a:rPr lang="ru-RU" sz="4800" b="1" dirty="0">
                <a:solidFill>
                  <a:schemeClr val="bg1"/>
                </a:solidFill>
              </a:rPr>
              <a:t>а) с 20 лет;  б) с 25 лет;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в) с 16 лет;  г) с 18 лет. </a:t>
            </a:r>
          </a:p>
          <a:p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7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924800" cy="84615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2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Право </a:t>
            </a:r>
            <a:r>
              <a:rPr lang="ru-RU" sz="4400" b="1" dirty="0">
                <a:solidFill>
                  <a:schemeClr val="bg1"/>
                </a:solidFill>
              </a:rPr>
              <a:t>быть избранным – это:</a:t>
            </a:r>
          </a:p>
          <a:p>
            <a:pPr>
              <a:buNone/>
            </a:pPr>
            <a:r>
              <a:rPr lang="ru-RU" sz="4400" b="1" dirty="0">
                <a:solidFill>
                  <a:schemeClr val="bg1"/>
                </a:solidFill>
              </a:rPr>
              <a:t>а)Пассивное избирательное право; 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б</a:t>
            </a:r>
            <a:r>
              <a:rPr lang="ru-RU" sz="4400" b="1" dirty="0">
                <a:solidFill>
                  <a:schemeClr val="bg1"/>
                </a:solidFill>
              </a:rPr>
              <a:t>) активное </a:t>
            </a:r>
            <a:r>
              <a:rPr lang="ru-RU" sz="4400" b="1" dirty="0" smtClean="0">
                <a:solidFill>
                  <a:schemeClr val="bg1"/>
                </a:solidFill>
              </a:rPr>
              <a:t>избирательное право.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7379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248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3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1052736"/>
            <a:ext cx="8535892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1"/>
                </a:solidFill>
              </a:rPr>
              <a:t>Какие категории граждан </a:t>
            </a:r>
            <a:r>
              <a:rPr lang="ru-RU" sz="4000" b="1" dirty="0" smtClean="0">
                <a:solidFill>
                  <a:schemeClr val="bg1"/>
                </a:solidFill>
              </a:rPr>
              <a:t>лишены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права </a:t>
            </a:r>
            <a:r>
              <a:rPr lang="ru-RU" sz="4000" b="1" dirty="0">
                <a:solidFill>
                  <a:schemeClr val="bg1"/>
                </a:solidFill>
              </a:rPr>
              <a:t>избирать в РФ: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а) недееспособные и находящиеся в местах лишения свободы;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б) не относящиеся к русской нации;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в) пенсионеры ,недееспособные</a:t>
            </a:r>
            <a:r>
              <a:rPr lang="ru-RU" sz="40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г</a:t>
            </a:r>
            <a:r>
              <a:rPr lang="ru-RU" sz="4000" b="1" dirty="0">
                <a:solidFill>
                  <a:schemeClr val="bg1"/>
                </a:solidFill>
              </a:rPr>
              <a:t>) студенты и малообеспеченные</a:t>
            </a:r>
            <a:r>
              <a:rPr lang="ru-RU" sz="4000" dirty="0">
                <a:solidFill>
                  <a:schemeClr val="bg1"/>
                </a:solidFill>
              </a:rPr>
              <a:t>. 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4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910" y="1142984"/>
            <a:ext cx="8215370" cy="50691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bg1"/>
                </a:solidFill>
              </a:rPr>
              <a:t>Какой возрастной ценз </a:t>
            </a:r>
            <a:r>
              <a:rPr lang="ru-RU" sz="4800" b="1" dirty="0" smtClean="0">
                <a:solidFill>
                  <a:schemeClr val="bg1"/>
                </a:solidFill>
              </a:rPr>
              <a:t>действует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в </a:t>
            </a:r>
            <a:r>
              <a:rPr lang="ru-RU" sz="4800" b="1" dirty="0">
                <a:solidFill>
                  <a:schemeClr val="bg1"/>
                </a:solidFill>
              </a:rPr>
              <a:t>РФ при выборах депутатов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bg1"/>
                </a:solidFill>
              </a:rPr>
              <a:t> Государственной </a:t>
            </a:r>
            <a:r>
              <a:rPr lang="ru-RU" sz="4800" b="1" dirty="0" smtClean="0">
                <a:solidFill>
                  <a:schemeClr val="bg1"/>
                </a:solidFill>
              </a:rPr>
              <a:t>Думы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Федерального </a:t>
            </a:r>
            <a:r>
              <a:rPr lang="ru-RU" sz="4800" b="1" dirty="0">
                <a:solidFill>
                  <a:schemeClr val="bg1"/>
                </a:solidFill>
              </a:rPr>
              <a:t>Собрания: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а) </a:t>
            </a:r>
            <a:r>
              <a:rPr lang="ru-RU" sz="4800" b="1" dirty="0">
                <a:solidFill>
                  <a:schemeClr val="bg1"/>
                </a:solidFill>
              </a:rPr>
              <a:t>18 лет; 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б</a:t>
            </a:r>
            <a:r>
              <a:rPr lang="ru-RU" sz="4800" b="1" dirty="0">
                <a:solidFill>
                  <a:schemeClr val="bg1"/>
                </a:solidFill>
              </a:rPr>
              <a:t>) 20 лет; 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в</a:t>
            </a:r>
            <a:r>
              <a:rPr lang="ru-RU" sz="4800" b="1" dirty="0">
                <a:solidFill>
                  <a:schemeClr val="bg1"/>
                </a:solidFill>
              </a:rPr>
              <a:t>) 21 год; 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г</a:t>
            </a:r>
            <a:r>
              <a:rPr lang="ru-RU" sz="4800" b="1" dirty="0">
                <a:solidFill>
                  <a:schemeClr val="bg1"/>
                </a:solidFill>
              </a:rPr>
              <a:t>) 25 лет.  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0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5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4800" cy="50509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Указать верные принципы </a:t>
            </a:r>
            <a:r>
              <a:rPr lang="ru-RU" sz="4000" b="1" dirty="0" smtClean="0">
                <a:solidFill>
                  <a:schemeClr val="bg1"/>
                </a:solidFill>
              </a:rPr>
              <a:t>             избирательного </a:t>
            </a:r>
            <a:r>
              <a:rPr lang="ru-RU" sz="4000" b="1" dirty="0">
                <a:solidFill>
                  <a:schemeClr val="bg1"/>
                </a:solidFill>
              </a:rPr>
              <a:t>права в РФ: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а) всеобщее, многоступенчатое, равное; 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</a:t>
            </a:r>
            <a:r>
              <a:rPr lang="ru-RU" sz="4000" b="1" dirty="0">
                <a:solidFill>
                  <a:schemeClr val="bg1"/>
                </a:solidFill>
              </a:rPr>
              <a:t>) добровольное, всеобщее, равное;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в) равное, добровольное, непрямое</a:t>
            </a:r>
            <a:r>
              <a:rPr lang="ru-RU" sz="40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г</a:t>
            </a:r>
            <a:r>
              <a:rPr lang="ru-RU" sz="4000" b="1" dirty="0">
                <a:solidFill>
                  <a:schemeClr val="bg1"/>
                </a:solidFill>
              </a:rPr>
              <a:t>) прямое, принудительное, всеобщее</a:t>
            </a:r>
          </a:p>
        </p:txBody>
      </p:sp>
    </p:spTree>
    <p:extLst>
      <p:ext uri="{BB962C8B-B14F-4D97-AF65-F5344CB8AC3E}">
        <p14:creationId xmlns="" xmlns:p14="http://schemas.microsoft.com/office/powerpoint/2010/main" val="3089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6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1000108"/>
            <a:ext cx="8358246" cy="5377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Какие органы власти избираются в РФ:</a:t>
            </a: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а) </a:t>
            </a:r>
            <a:r>
              <a:rPr lang="ru-RU" sz="3600" b="1" dirty="0" smtClean="0">
                <a:solidFill>
                  <a:schemeClr val="bg1"/>
                </a:solidFill>
              </a:rPr>
              <a:t>Местные </a:t>
            </a:r>
            <a:r>
              <a:rPr lang="ru-RU" sz="3600" b="1" dirty="0">
                <a:solidFill>
                  <a:schemeClr val="bg1"/>
                </a:solidFill>
              </a:rPr>
              <a:t>органы власти, Государственная Дума, Правительство;</a:t>
            </a: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б) </a:t>
            </a:r>
            <a:r>
              <a:rPr lang="ru-RU" sz="3600" b="1" dirty="0" smtClean="0">
                <a:solidFill>
                  <a:schemeClr val="bg1"/>
                </a:solidFill>
              </a:rPr>
              <a:t>Министерства</a:t>
            </a:r>
            <a:r>
              <a:rPr lang="ru-RU" sz="3600" b="1" dirty="0">
                <a:solidFill>
                  <a:schemeClr val="bg1"/>
                </a:solidFill>
              </a:rPr>
              <a:t>, Президент; Государственная Дума;</a:t>
            </a: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в) </a:t>
            </a:r>
            <a:r>
              <a:rPr lang="ru-RU" sz="3600" b="1" dirty="0" smtClean="0">
                <a:solidFill>
                  <a:schemeClr val="bg1"/>
                </a:solidFill>
              </a:rPr>
              <a:t>Местные </a:t>
            </a:r>
            <a:r>
              <a:rPr lang="ru-RU" sz="3600" b="1" dirty="0">
                <a:solidFill>
                  <a:schemeClr val="bg1"/>
                </a:solidFill>
              </a:rPr>
              <a:t>органы власти, </a:t>
            </a:r>
            <a:r>
              <a:rPr lang="ru-RU" sz="3600" b="1" dirty="0" smtClean="0">
                <a:solidFill>
                  <a:schemeClr val="bg1"/>
                </a:solidFill>
              </a:rPr>
              <a:t>Правительство</a:t>
            </a:r>
            <a:r>
              <a:rPr lang="ru-RU" sz="3600" b="1" dirty="0">
                <a:solidFill>
                  <a:schemeClr val="bg1"/>
                </a:solidFill>
              </a:rPr>
              <a:t>, Президент;</a:t>
            </a: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г) Президент страны, Государственная Дума, </a:t>
            </a:r>
            <a:r>
              <a:rPr lang="ru-RU" sz="3600" b="1" dirty="0" smtClean="0">
                <a:solidFill>
                  <a:schemeClr val="bg1"/>
                </a:solidFill>
              </a:rPr>
              <a:t>местные органы власти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898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48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Вопрос 7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2913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4000" b="1" dirty="0">
                <a:solidFill>
                  <a:schemeClr val="bg1"/>
                </a:solidFill>
              </a:rPr>
              <a:t>Высшим </a:t>
            </a:r>
            <a:r>
              <a:rPr lang="ru-RU" sz="4000" b="1" dirty="0" smtClean="0">
                <a:solidFill>
                  <a:schemeClr val="bg1"/>
                </a:solidFill>
              </a:rPr>
              <a:t>непосредственным выражением </a:t>
            </a:r>
            <a:r>
              <a:rPr lang="ru-RU" sz="4000" b="1" dirty="0">
                <a:solidFill>
                  <a:schemeClr val="bg1"/>
                </a:solidFill>
              </a:rPr>
              <a:t>власти народа являются: 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а) референдум;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</a:t>
            </a:r>
            <a:r>
              <a:rPr lang="ru-RU" sz="4000" b="1" dirty="0">
                <a:solidFill>
                  <a:schemeClr val="bg1"/>
                </a:solidFill>
              </a:rPr>
              <a:t>) свободные выборы</a:t>
            </a:r>
            <a:r>
              <a:rPr lang="ru-RU" sz="40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</a:t>
            </a:r>
            <a:r>
              <a:rPr lang="ru-RU" sz="4000" b="1" dirty="0">
                <a:solidFill>
                  <a:schemeClr val="bg1"/>
                </a:solidFill>
              </a:rPr>
              <a:t>) и то и другое.  </a:t>
            </a: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2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413</TotalTime>
  <Words>524</Words>
  <Application>Microsoft Office PowerPoint</Application>
  <PresentationFormat>Экран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Горизонт</vt:lpstr>
      <vt:lpstr>День  Молодого избирателя</vt:lpstr>
      <vt:lpstr>Слайд 2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Как вы думаете:</vt:lpstr>
      <vt:lpstr>Слайд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Молодого избирателя</dc:title>
  <dc:creator>михаил</dc:creator>
  <cp:lastModifiedBy>user</cp:lastModifiedBy>
  <cp:revision>27</cp:revision>
  <dcterms:created xsi:type="dcterms:W3CDTF">2013-02-24T11:37:20Z</dcterms:created>
  <dcterms:modified xsi:type="dcterms:W3CDTF">2017-02-06T11:09:16Z</dcterms:modified>
</cp:coreProperties>
</file>